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60" r:id="rId4"/>
    <p:sldId id="261" r:id="rId5"/>
    <p:sldId id="257" r:id="rId6"/>
    <p:sldId id="270" r:id="rId7"/>
    <p:sldId id="263" r:id="rId8"/>
    <p:sldId id="264" r:id="rId9"/>
    <p:sldId id="268" r:id="rId10"/>
    <p:sldId id="269" r:id="rId11"/>
    <p:sldId id="266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5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350308-E883-4BCA-A687-8CE6E0448F2C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4ED35-9DF8-4C42-A8B7-B95B9E6A169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679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482B3DF-7EF2-4405-914D-F2FC1A7BB8B3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3EA99F-1274-4A15-B63A-9B6F09DC78E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46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67FE4D-9882-48BC-B6B9-99CCFFED4785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113BFE-6B70-436A-9F16-4F2602B370C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5228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Podtytuł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43B219-42D2-4349-9D2E-84988C1C5E13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CB5B45-9263-465D-B653-304D47BE8EB5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71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556B04-B8E1-46BD-8253-A0C8E7FE6BB2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0FB5815-5290-4C5F-A3F9-D28A8526CDD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500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93D398-339C-4877-9677-1A0750C1AF59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A710D0-7EA2-4790-8C11-C5ECFF45AEC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882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6B137-5D35-4BED-8FFB-9F82E734BE62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0D39C7-B801-4D6C-AF20-A8E0523F5E5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9948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CF7B4E0-870E-4421-92F3-69A0F0A0BEC9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8" name="Symbol zastępczy stopki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ymbol zastępczy numeru slajdu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E011D8-2A8C-4760-9A8E-2A1329B2E0B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773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03916F-228B-4102-BB81-0DA657388454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4" name="Symbol zastępczy stopki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ymbol zastępczy numeru slajdu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B93FEB-79B5-47B0-869C-61123B8D9D41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425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3BFB49-140F-4F89-90F6-168741A16901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3" name="Symbol zastępczy stopki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numeru slajdu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0D6E80-EDFF-4CCD-B974-9DE93F617EDF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357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950CF8-1BAB-4930-AF52-83F3B008C528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6F7998-BB85-439A-9050-8E414B1CB6EE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805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0D6A07-579F-4AB8-94D9-71AC870D08EB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0B193D-C2D5-4E44-AC28-E1F347E8A69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3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4" name="Symbol zastępczy tekstu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2CA1EB-E6E5-4CD9-ABF7-51566CBADE92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6" name="Symbol zastępczy stopki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A023AE-46FF-46C9-879B-717E18E9F16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506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049658-65BF-4670-8F69-BAD9F8B7A853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B7EC0F4-2F42-4FA8-86C3-7AA4DD96BC38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852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123256F-7524-4593-817F-89BE69054745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918932-74A8-45B5-A26C-D09C6D5C2662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651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3EF470-B151-4D9B-ADD3-D3E9B729D752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35F176-2D6D-417A-A14C-7C234F08EF86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360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62F2F0-7093-42E4-9C62-B3101E195039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35DEC85-072F-4709-A298-02CBC625CAD7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772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CDAF3B-B1CA-4A46-8EC0-7842E36ED83F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C27067-B6E2-47CE-9DF1-4BCCDC0B07D4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303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1814BB-F1F3-43CB-9A8F-513F872C8CFB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E4B5F7-263B-4BE8-BC84-0A4B040F174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625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2DEEDB-43E8-4189-A204-DE436D3D078B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ED605EA-2A47-4FDD-8691-70067AE9273A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3155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B4396E-FDB6-42AF-9C7B-D814687EFEC0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06E7C51-DC29-4C54-8674-1A1C53D0293B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91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09C47F-C480-4233-B2C3-E95BA773F5AC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pl-PL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DB5F3C-FAF5-4634-BB6F-9963F42C2F23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95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E54DB4B-7A66-4B63-9097-56ED2AFEB23A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5920490-91F9-4DE2-A578-318066CA0B3A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pl-PL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rmAutofit/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913969E-10B7-4507-8F16-3C705537739F}" type="datetime1">
              <a:rPr lang="pl-PL"/>
              <a:pPr lvl="0"/>
              <a:t>2020-10-30</a:t>
            </a:fld>
            <a:endParaRPr lang="pl-PL"/>
          </a:p>
        </p:txBody>
      </p:sp>
      <p:sp>
        <p:nvSpPr>
          <p:cNvPr id="5" name="Symbol zastępczy stopki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ymbol zastępczy numeru slajdu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pl-PL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1F2985D-89CD-46C2-8F49-5D5E16EBDB2E}" type="slidenum"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pl-PL" sz="44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pl-PL" sz="32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pl-PL" sz="2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pl-PL" sz="24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pl-PL" sz="20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3"/>
          <p:cNvSpPr txBox="1"/>
          <p:nvPr/>
        </p:nvSpPr>
        <p:spPr>
          <a:xfrm>
            <a:off x="1993786" y="1934303"/>
            <a:ext cx="5498686" cy="2369880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36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Eksperyment w Juchowie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(założenia, metodyka badań </a:t>
            </a:r>
            <a:r>
              <a:rPr lang="pl-PL" sz="2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w 2019)</a:t>
            </a:r>
            <a:endParaRPr lang="pl-PL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Krzysztof Kujawa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grpSp>
        <p:nvGrpSpPr>
          <p:cNvPr id="3" name="Grupa 6"/>
          <p:cNvGrpSpPr/>
          <p:nvPr/>
        </p:nvGrpSpPr>
        <p:grpSpPr>
          <a:xfrm>
            <a:off x="2059283" y="4635916"/>
            <a:ext cx="5367701" cy="922583"/>
            <a:chOff x="2059283" y="4635916"/>
            <a:chExt cx="5367701" cy="922583"/>
          </a:xfrm>
        </p:grpSpPr>
        <p:pic>
          <p:nvPicPr>
            <p:cNvPr id="4" name="Obraz 4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059283" y="4635916"/>
              <a:ext cx="923928" cy="922583"/>
            </a:xfrm>
            <a:prstGeom prst="rect">
              <a:avLst/>
            </a:prstGeom>
            <a:noFill/>
            <a:ln cap="flat">
              <a:noFill/>
            </a:ln>
          </p:spPr>
        </p:pic>
        <p:sp>
          <p:nvSpPr>
            <p:cNvPr id="5" name="pole tekstowe 5"/>
            <p:cNvSpPr txBox="1"/>
            <p:nvPr/>
          </p:nvSpPr>
          <p:spPr>
            <a:xfrm>
              <a:off x="2983202" y="4912549"/>
              <a:ext cx="4443782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non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pl-PL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Instytut Środowiska Rolniczego i Leśnego PAN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34"/>
                    </a14:imgEffect>
                    <a14:imgEffect>
                      <a14:saturation sat="137000"/>
                    </a14:imgEffect>
                  </a14:imgLayer>
                </a14:imgProps>
              </a:ext>
            </a:extLst>
          </a:blip>
          <a:srcRect r="11192"/>
          <a:stretch/>
        </p:blipFill>
        <p:spPr>
          <a:xfrm>
            <a:off x="0" y="-6222"/>
            <a:ext cx="9144000" cy="6864221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62473" y="466532"/>
            <a:ext cx="2468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Dziękuję za uwagę</a:t>
            </a:r>
            <a:endParaRPr lang="pl-PL" sz="24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7100748" y="4867"/>
            <a:ext cx="2043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Juchowo’ 2019</a:t>
            </a:r>
          </a:p>
          <a:p>
            <a:r>
              <a:rPr lang="pl-PL" sz="1600" i="1" dirty="0" smtClean="0"/>
              <a:t>Fot. K. Kujawa</a:t>
            </a:r>
            <a:endParaRPr lang="pl-PL" sz="1600" i="1" dirty="0"/>
          </a:p>
        </p:txBody>
      </p:sp>
    </p:spTree>
    <p:extLst>
      <p:ext uri="{BB962C8B-B14F-4D97-AF65-F5344CB8AC3E}">
        <p14:creationId xmlns:p14="http://schemas.microsoft.com/office/powerpoint/2010/main" val="16697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"/>
          <p:cNvSpPr txBox="1"/>
          <p:nvPr/>
        </p:nvSpPr>
        <p:spPr>
          <a:xfrm>
            <a:off x="117987" y="188640"/>
            <a:ext cx="8893278" cy="954107"/>
          </a:xfrm>
          <a:prstGeom prst="rect">
            <a:avLst/>
          </a:prstGeom>
          <a:solidFill>
            <a:srgbClr val="CCFF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Kluczowe działanie </a:t>
            </a:r>
            <a:r>
              <a:rPr lang="pl-PL" sz="2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na rzecz ochrony</a:t>
            </a:r>
            <a:r>
              <a:rPr lang="pl-PL" sz="2800" b="0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 bioróżnorodności 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8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na </a:t>
            </a:r>
            <a:r>
              <a:rPr lang="pl-PL" sz="2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terenach uprawnych: </a:t>
            </a:r>
            <a:r>
              <a:rPr lang="pl-PL" sz="2800" b="1" i="0" u="none" strike="noStrike" kern="1200" cap="none" spc="0" baseline="0" dirty="0" smtClean="0">
                <a:solidFill>
                  <a:srgbClr val="C00000"/>
                </a:solidFill>
                <a:uFillTx/>
                <a:latin typeface="Calibri"/>
              </a:rPr>
              <a:t>urozmaicenie </a:t>
            </a:r>
            <a:r>
              <a:rPr lang="pl-PL" sz="28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struktury krajobrazu</a:t>
            </a:r>
          </a:p>
        </p:txBody>
      </p:sp>
      <p:sp>
        <p:nvSpPr>
          <p:cNvPr id="3" name="Strzałka w prawo 3"/>
          <p:cNvSpPr/>
          <p:nvPr/>
        </p:nvSpPr>
        <p:spPr>
          <a:xfrm rot="3919925">
            <a:off x="5820717" y="1248572"/>
            <a:ext cx="556439" cy="410858"/>
          </a:xfrm>
          <a:custGeom>
            <a:avLst>
              <a:gd name="f0" fmla="val 13626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CCFF99"/>
          </a:solidFill>
          <a:ln w="25402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pole tekstowe 4"/>
          <p:cNvSpPr txBox="1"/>
          <p:nvPr/>
        </p:nvSpPr>
        <p:spPr>
          <a:xfrm>
            <a:off x="251524" y="1772820"/>
            <a:ext cx="4032449" cy="1569659"/>
          </a:xfrm>
          <a:prstGeom prst="rect">
            <a:avLst/>
          </a:prstGeom>
          <a:solidFill>
            <a:srgbClr val="CCFF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Wzmocnienie </a:t>
            </a:r>
            <a:r>
              <a:rPr lang="pl-PL" sz="2400" b="1" i="0" u="none" strike="noStrike" kern="1200" cap="none" spc="0" baseline="0">
                <a:solidFill>
                  <a:srgbClr val="C00000"/>
                </a:solidFill>
                <a:uFillTx/>
                <a:latin typeface="Calibri"/>
              </a:rPr>
              <a:t>ochrony środowisk marginalnych</a:t>
            </a:r>
            <a:r>
              <a:rPr lang="pl-PL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, w tym zadrzewień, zakrzewień, mokradeł itp. </a:t>
            </a:r>
          </a:p>
        </p:txBody>
      </p:sp>
      <p:sp>
        <p:nvSpPr>
          <p:cNvPr id="5" name="Strzałka w prawo 6"/>
          <p:cNvSpPr/>
          <p:nvPr/>
        </p:nvSpPr>
        <p:spPr>
          <a:xfrm rot="6994508">
            <a:off x="2436131" y="1249758"/>
            <a:ext cx="589038" cy="418493"/>
          </a:xfrm>
          <a:custGeom>
            <a:avLst>
              <a:gd name="f0" fmla="val 13927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CCFF99"/>
          </a:solidFill>
          <a:ln w="25402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pole tekstowe 7"/>
          <p:cNvSpPr txBox="1"/>
          <p:nvPr/>
        </p:nvSpPr>
        <p:spPr>
          <a:xfrm>
            <a:off x="4788027" y="1772820"/>
            <a:ext cx="4104458" cy="1938994"/>
          </a:xfrm>
          <a:prstGeom prst="rect">
            <a:avLst/>
          </a:prstGeom>
          <a:solidFill>
            <a:srgbClr val="CCFF99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Konieczne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urozmaicenie struktury pól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uprawnych: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 dłuższe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płodozmiany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mała powierzchnia pól i ...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kwietne pasy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!</a:t>
            </a:r>
          </a:p>
        </p:txBody>
      </p:sp>
      <p:pic>
        <p:nvPicPr>
          <p:cNvPr id="7" name="Picture 1" descr="D:\Moje dokumenty_KK\Praca\Konferencje\2018_Szelejewo\146_Pfiffner_buntbrache_1jahr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92080" y="3909389"/>
            <a:ext cx="3487933" cy="26159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D:\Moje dokumenty_KK\Praca\Konferencje\2018_Szelejewo\zdjęcia do prez\male\tn_50D_29689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548722"/>
            <a:ext cx="2411757" cy="16084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3" descr="D:\Moje dokumenty_KK\Praca\Konferencje\2018_Szelejewo\zdjęcia do prez\male\tn_50D_03789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5060893"/>
            <a:ext cx="2411757" cy="16084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4" descr="D:\Moje dokumenty_KK\Praca\Konferencje\2018_Szelejewo\zdjęcia do prez\male\tn_50D_13981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267739" y="3476713"/>
            <a:ext cx="2376260" cy="15847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5" descr="D:\Moje dokumenty_KK\Praca\Konferencje\2018_Szelejewo\zdjęcia do prez\male\tn_50D_23498.JPG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267739" y="5060893"/>
            <a:ext cx="2399925" cy="16005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pole tekstowe 13"/>
          <p:cNvSpPr txBox="1"/>
          <p:nvPr/>
        </p:nvSpPr>
        <p:spPr>
          <a:xfrm>
            <a:off x="6804251" y="6488664"/>
            <a:ext cx="1981824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800" b="0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Fot. L. Pfiffner, FIBL</a:t>
            </a:r>
          </a:p>
        </p:txBody>
      </p:sp>
      <p:sp>
        <p:nvSpPr>
          <p:cNvPr id="13" name="pole tekstowe 12"/>
          <p:cNvSpPr txBox="1"/>
          <p:nvPr/>
        </p:nvSpPr>
        <p:spPr>
          <a:xfrm>
            <a:off x="3851919" y="1772820"/>
            <a:ext cx="585417" cy="1569659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9600" b="0" i="0" u="none" strike="noStrike" kern="1200" cap="none" spc="0" baseline="0">
                <a:solidFill>
                  <a:srgbClr val="C00000"/>
                </a:solidFill>
                <a:uFillTx/>
                <a:latin typeface="Calibri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2"/>
          <p:cNvSpPr txBox="1"/>
          <p:nvPr/>
        </p:nvSpPr>
        <p:spPr>
          <a:xfrm>
            <a:off x="395532" y="188640"/>
            <a:ext cx="3143233" cy="2677656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Dlaczego kwietne pasy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są korzystne ?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Cechy kwietnych pasów</a:t>
            </a:r>
          </a:p>
        </p:txBody>
      </p:sp>
      <p:sp>
        <p:nvSpPr>
          <p:cNvPr id="3" name="pole tekstowe 4"/>
          <p:cNvSpPr txBox="1"/>
          <p:nvPr/>
        </p:nvSpPr>
        <p:spPr>
          <a:xfrm>
            <a:off x="251524" y="3501009"/>
            <a:ext cx="8892475" cy="26776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Obfitość gatunków roślin obficie kwitnących –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duże zasoby nektaru i pyłku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Zróżnicowana „architektura” wewnętrzna –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rozmaitość nisz ekologicznych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Trwałość środowiska – pasy mogą i powinny być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utrzymywane przez wiele lat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Pokrywa roślinna także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zimą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6017" y="116631"/>
            <a:ext cx="4224473" cy="31683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pole tekstowe 6"/>
          <p:cNvSpPr txBox="1"/>
          <p:nvPr/>
        </p:nvSpPr>
        <p:spPr>
          <a:xfrm>
            <a:off x="6948260" y="3212973"/>
            <a:ext cx="1981824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800" b="0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Fot. L. Pfiffner, FIBL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3"/>
          <p:cNvSpPr/>
          <p:nvPr/>
        </p:nvSpPr>
        <p:spPr>
          <a:xfrm>
            <a:off x="243211" y="204210"/>
            <a:ext cx="5746894" cy="46166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Badania nad pasami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kwietnymi w roku 2019</a:t>
            </a:r>
            <a:r>
              <a:rPr lang="pl-PL" sz="2400" dirty="0" smtClean="0">
                <a:solidFill>
                  <a:srgbClr val="000000"/>
                </a:solidFill>
                <a:latin typeface="Calibri"/>
              </a:rPr>
              <a:t>:</a:t>
            </a: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pole tekstowe 4"/>
          <p:cNvSpPr txBox="1"/>
          <p:nvPr/>
        </p:nvSpPr>
        <p:spPr>
          <a:xfrm>
            <a:off x="21791" y="941606"/>
            <a:ext cx="9127805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177800" marR="0" lvl="0" indent="-1778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finansowe wsparcie Ministerstwa </a:t>
            </a: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Rolnictwa i Rozwoju </a:t>
            </a: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Wsi</a:t>
            </a:r>
            <a:endParaRPr lang="pl-PL" sz="2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177800" marR="0" lvl="0" indent="-1778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dirty="0">
                <a:solidFill>
                  <a:srgbClr val="000000"/>
                </a:solidFill>
                <a:latin typeface="Calibri"/>
              </a:rPr>
              <a:t>w</a:t>
            </a: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spółpraca </a:t>
            </a: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z Fundacją im. Stanisława Karłowskiego i Spółką Rolną Juchowo sp. </a:t>
            </a:r>
            <a:r>
              <a:rPr lang="pl-PL" sz="2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z o.o</a:t>
            </a: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. </a:t>
            </a:r>
            <a:endParaRPr lang="pl-PL" sz="2000" b="0" i="0" u="none" strike="noStrike" kern="1200" cap="none" spc="0" baseline="0" dirty="0" smtClean="0">
              <a:solidFill>
                <a:srgbClr val="000000"/>
              </a:solidFill>
              <a:uFillTx/>
              <a:latin typeface="Calibri"/>
            </a:endParaRPr>
          </a:p>
          <a:p>
            <a:pPr marL="177800" marR="0" lvl="0" indent="-1778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kern="0" dirty="0">
                <a:solidFill>
                  <a:srgbClr val="000000"/>
                </a:solidFill>
                <a:latin typeface="Calibri"/>
              </a:rPr>
              <a:t>z</a:t>
            </a: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espół: </a:t>
            </a:r>
            <a:r>
              <a:rPr lang="pl-PL" sz="2000" kern="0" dirty="0" err="1" smtClean="0">
                <a:solidFill>
                  <a:srgbClr val="000000"/>
                </a:solidFill>
                <a:latin typeface="Calibri"/>
              </a:rPr>
              <a:t>IŚRiL</a:t>
            </a: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 PAN, dr hab. Jolanta Kowalska (IOR-PIB), dr hab. Paweł Sienkiewicz (UP </a:t>
            </a:r>
            <a:br>
              <a:rPr lang="pl-PL" sz="2000" kern="0" dirty="0" smtClean="0">
                <a:solidFill>
                  <a:srgbClr val="000000"/>
                </a:solidFill>
                <a:latin typeface="Calibri"/>
              </a:rPr>
            </a:b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w P-</a:t>
            </a:r>
            <a:r>
              <a:rPr lang="pl-PL" sz="2000" kern="0" dirty="0" err="1" smtClean="0">
                <a:solidFill>
                  <a:srgbClr val="000000"/>
                </a:solidFill>
                <a:latin typeface="Calibri"/>
              </a:rPr>
              <a:t>niu</a:t>
            </a:r>
            <a:r>
              <a:rPr lang="pl-PL" sz="2000" kern="0" dirty="0" smtClean="0">
                <a:solidFill>
                  <a:srgbClr val="000000"/>
                </a:solidFill>
                <a:latin typeface="Calibri"/>
              </a:rPr>
              <a:t>)</a:t>
            </a:r>
            <a:endParaRPr lang="pl-PL" sz="20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pole tekstowe 7"/>
          <p:cNvSpPr txBox="1"/>
          <p:nvPr/>
        </p:nvSpPr>
        <p:spPr>
          <a:xfrm>
            <a:off x="243212" y="2354842"/>
            <a:ext cx="8499571" cy="10156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Specyfika</a:t>
            </a: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gospodarstwa w Juchowie: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gospodarstwo biodynamiczne (</a:t>
            </a:r>
            <a:r>
              <a:rPr lang="pl-PL" sz="20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brak </a:t>
            </a:r>
            <a:r>
              <a:rPr lang="pl-PL" sz="2000" b="1" i="0" u="none" strike="noStrike" kern="1200" cap="none" spc="0" baseline="0" dirty="0" smtClean="0">
                <a:solidFill>
                  <a:srgbClr val="C00000"/>
                </a:solidFill>
                <a:uFillTx/>
                <a:latin typeface="Calibri"/>
              </a:rPr>
              <a:t>stosowania pestycydów </a:t>
            </a:r>
            <a:r>
              <a:rPr lang="pl-PL" sz="20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syntetycznych</a:t>
            </a:r>
            <a:r>
              <a:rPr lang="pl-PL" sz="20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)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000" b="1" i="0" u="none" strike="noStrike" kern="1200" cap="none" spc="0" baseline="0" dirty="0">
                <a:solidFill>
                  <a:srgbClr val="C00000"/>
                </a:solidFill>
                <a:uFillTx/>
                <a:latin typeface="Calibri"/>
              </a:rPr>
              <a:t>urozmaicony </a:t>
            </a:r>
            <a:r>
              <a:rPr lang="pl-PL" sz="2000" b="1" i="0" u="none" strike="noStrike" kern="1200" cap="none" spc="0" baseline="0" dirty="0" smtClean="0">
                <a:solidFill>
                  <a:srgbClr val="C00000"/>
                </a:solidFill>
                <a:uFillTx/>
                <a:latin typeface="Calibri"/>
              </a:rPr>
              <a:t>krajobraz</a:t>
            </a:r>
            <a:endParaRPr lang="pl-PL" sz="2000" b="1" i="0" u="none" strike="noStrike" kern="1200" cap="none" spc="0" baseline="0" dirty="0">
              <a:solidFill>
                <a:srgbClr val="C00000"/>
              </a:solidFill>
              <a:uFillTx/>
              <a:latin typeface="Calibri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0870" y="3370504"/>
            <a:ext cx="4681203" cy="3269348"/>
          </a:xfrm>
          <a:prstGeom prst="rect">
            <a:avLst/>
          </a:prstGeom>
        </p:spPr>
      </p:pic>
      <p:grpSp>
        <p:nvGrpSpPr>
          <p:cNvPr id="10" name="Grupa 9"/>
          <p:cNvGrpSpPr/>
          <p:nvPr/>
        </p:nvGrpSpPr>
        <p:grpSpPr>
          <a:xfrm>
            <a:off x="243211" y="3370504"/>
            <a:ext cx="3554347" cy="3085023"/>
            <a:chOff x="243211" y="3370504"/>
            <a:chExt cx="3554347" cy="3085023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211" y="3370504"/>
              <a:ext cx="3554347" cy="3085023"/>
            </a:xfrm>
            <a:prstGeom prst="rect">
              <a:avLst/>
            </a:prstGeom>
          </p:spPr>
        </p:pic>
        <p:sp>
          <p:nvSpPr>
            <p:cNvPr id="9" name="Owal 8"/>
            <p:cNvSpPr/>
            <p:nvPr/>
          </p:nvSpPr>
          <p:spPr>
            <a:xfrm>
              <a:off x="1126267" y="3971667"/>
              <a:ext cx="89586" cy="8958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8368563"/>
              </p:ext>
            </p:extLst>
          </p:nvPr>
        </p:nvGraphicFramePr>
        <p:xfrm>
          <a:off x="103980" y="504399"/>
          <a:ext cx="8934450" cy="5257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12496">
                  <a:extLst>
                    <a:ext uri="{9D8B030D-6E8A-4147-A177-3AD203B41FA5}">
                      <a16:colId xmlns:a16="http://schemas.microsoft.com/office/drawing/2014/main" val="3862551188"/>
                    </a:ext>
                  </a:extLst>
                </a:gridCol>
                <a:gridCol w="1329496">
                  <a:extLst>
                    <a:ext uri="{9D8B030D-6E8A-4147-A177-3AD203B41FA5}">
                      <a16:colId xmlns:a16="http://schemas.microsoft.com/office/drawing/2014/main" val="3601683161"/>
                    </a:ext>
                  </a:extLst>
                </a:gridCol>
                <a:gridCol w="992458">
                  <a:extLst>
                    <a:ext uri="{9D8B030D-6E8A-4147-A177-3AD203B41FA5}">
                      <a16:colId xmlns:a16="http://schemas.microsoft.com/office/drawing/2014/main" val="204751002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Gatunek (termin kwitnienia)</a:t>
                      </a:r>
                      <a:endParaRPr lang="pl-PL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Masa (kg)</a:t>
                      </a:r>
                      <a:endParaRPr lang="pl-PL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pl-PL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18751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Fagopyrum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esculentum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gryka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zwyczajna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1,413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59,04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859795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Calendula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officinalis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nagietek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lekarski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0,233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9,74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625484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Agrostemma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githago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kąkol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polny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0,179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7,49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767209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Centaurea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cyanus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-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chaber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</a:rPr>
                        <a:t>bławatek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0,143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5,99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3282495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Tagetes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tenuifolia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aksamitka wąskolistna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0,126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5,27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7807844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Matthiola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longipetala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lewkonia </a:t>
                      </a:r>
                      <a:r>
                        <a:rPr lang="pl-PL" sz="2000" b="0" dirty="0" err="1" smtClean="0">
                          <a:solidFill>
                            <a:schemeClr val="tx1"/>
                          </a:solidFill>
                          <a:effectLst/>
                        </a:rPr>
                        <a:t>długopłatkowa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0,076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3,16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8926124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Chamomilla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recutita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rumianek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pospolity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0,050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2,10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109009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Papaver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rhoeas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-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mak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effectLst/>
                        </a:rPr>
                        <a:t>polny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0,043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1,80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63429826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Valerianella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locusta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roszpunka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warzywna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0,036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1,50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5992653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Consolida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regalis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ostróżeczka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polna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0,032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1,35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28379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Nigella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arvensis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czarnuszka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polna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0,032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1,35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8191019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Anethum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graveolens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koper ogrodowy 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0,015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0,61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069122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Satureja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2000" b="0" dirty="0" err="1">
                          <a:solidFill>
                            <a:schemeClr val="tx1"/>
                          </a:solidFill>
                          <a:effectLst/>
                        </a:rPr>
                        <a:t>hortensis</a:t>
                      </a:r>
                      <a:r>
                        <a:rPr lang="pl-PL" sz="2000" b="0" dirty="0">
                          <a:solidFill>
                            <a:schemeClr val="tx1"/>
                          </a:solidFill>
                          <a:effectLst/>
                        </a:rPr>
                        <a:t> - cząber </a:t>
                      </a:r>
                      <a:r>
                        <a:rPr lang="pl-PL" sz="2000" b="0" dirty="0" smtClean="0">
                          <a:solidFill>
                            <a:schemeClr val="tx1"/>
                          </a:solidFill>
                          <a:effectLst/>
                        </a:rPr>
                        <a:t>ogrodowy</a:t>
                      </a:r>
                      <a:endParaRPr lang="pl-PL" sz="20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0,014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0">
                          <a:solidFill>
                            <a:schemeClr val="tx1"/>
                          </a:solidFill>
                          <a:effectLst/>
                        </a:rPr>
                        <a:t>0,60</a:t>
                      </a:r>
                      <a:endParaRPr lang="pl-PL" sz="20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804317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Razem</a:t>
                      </a:r>
                      <a:endParaRPr lang="pl-PL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2,393</a:t>
                      </a:r>
                      <a:endParaRPr lang="pl-PL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000" b="1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pl-PL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2500573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65137" y="0"/>
            <a:ext cx="82121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Skład mieszanki nasion użytej do utworzenia pasów kwietnych. </a:t>
            </a:r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161255" y="5581650"/>
            <a:ext cx="69727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Rezultat: </a:t>
            </a:r>
          </a:p>
          <a:p>
            <a:r>
              <a:rPr lang="pl-PL" sz="2400" b="1" dirty="0" smtClean="0">
                <a:solidFill>
                  <a:srgbClr val="C00000"/>
                </a:solidFill>
              </a:rPr>
              <a:t>flora pasów kwietnych – 11/14 gatunków wysianych, </a:t>
            </a:r>
          </a:p>
          <a:p>
            <a:r>
              <a:rPr lang="pl-PL" sz="2400" b="1" dirty="0" smtClean="0">
                <a:solidFill>
                  <a:srgbClr val="C00000"/>
                </a:solidFill>
              </a:rPr>
              <a:t>oraz 61 innych gatunków, z banku nasion w glebie</a:t>
            </a:r>
            <a:endParaRPr lang="pl-PL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36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4" y="655092"/>
            <a:ext cx="4285398" cy="2416488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011" y="655092"/>
            <a:ext cx="4283919" cy="2415654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25" y="3759124"/>
            <a:ext cx="4285397" cy="2416488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9011" y="3759124"/>
            <a:ext cx="4285397" cy="2416488"/>
          </a:xfrm>
          <a:prstGeom prst="rect">
            <a:avLst/>
          </a:prstGeom>
        </p:spPr>
      </p:pic>
      <p:sp>
        <p:nvSpPr>
          <p:cNvPr id="22" name="pole tekstowe 21"/>
          <p:cNvSpPr txBox="1"/>
          <p:nvPr/>
        </p:nvSpPr>
        <p:spPr>
          <a:xfrm>
            <a:off x="2219173" y="69197"/>
            <a:ext cx="48996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Rozwój pasów kwietnych w 2019 roku</a:t>
            </a:r>
            <a:endParaRPr lang="pl-PL" sz="240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150124" y="3086135"/>
            <a:ext cx="59752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20 maja                                                                27 czerwca</a:t>
            </a:r>
            <a:endParaRPr lang="pl-PL" sz="2000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150124" y="6130564"/>
            <a:ext cx="5942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 smtClean="0"/>
              <a:t>16 lipca                                                                16 sierpnia</a:t>
            </a:r>
            <a:endParaRPr lang="pl-PL" sz="2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7230976" y="6448491"/>
            <a:ext cx="191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 smtClean="0">
                <a:solidFill>
                  <a:schemeClr val="bg1">
                    <a:lumMod val="50000"/>
                  </a:schemeClr>
                </a:solidFill>
              </a:rPr>
              <a:t>Fot. K. Kujawa (x4)</a:t>
            </a:r>
            <a:endParaRPr lang="pl-PL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3"/>
          <p:cNvSpPr/>
          <p:nvPr/>
        </p:nvSpPr>
        <p:spPr>
          <a:xfrm>
            <a:off x="314325" y="406048"/>
            <a:ext cx="8420100" cy="360406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15000"/>
              </a:lnSpc>
              <a:spcBef>
                <a:spcPts val="600"/>
              </a:spcBef>
              <a:spcAft>
                <a:spcPts val="18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b="1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Cele </a:t>
            </a:r>
            <a:r>
              <a:rPr lang="pl-PL" sz="2400" b="1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projektu badawczego w 2019 roku</a:t>
            </a:r>
            <a:endParaRPr lang="pl-PL" sz="2400" b="0" i="0" u="none" strike="noStrike" kern="1200" cap="none" spc="0" baseline="0" dirty="0">
              <a:solidFill>
                <a:srgbClr val="000000"/>
              </a:solidFill>
              <a:uFillTx/>
              <a:latin typeface="Calibri" pitchFamily="34"/>
              <a:ea typeface="Times New Roman" pitchFamily="18"/>
              <a:cs typeface="Times New Roman" pitchFamily="18"/>
            </a:endParaRP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SzPct val="100000"/>
              <a:buFont typeface="Symbol" pitchFamily="18"/>
              <a:buChar char="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>
                <a:solidFill>
                  <a:srgbClr val="0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Ocena znaczenia </a:t>
            </a:r>
            <a:r>
              <a:rPr lang="pl-PL" sz="2400" dirty="0" smtClean="0">
                <a:solidFill>
                  <a:srgbClr val="0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pasów kwietnych dla </a:t>
            </a:r>
            <a:r>
              <a:rPr lang="pl-PL" sz="2400" b="1" dirty="0">
                <a:solidFill>
                  <a:srgbClr val="C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podnoszenia poziomu różnorodności biologicznej </a:t>
            </a:r>
            <a:r>
              <a:rPr lang="pl-PL" sz="2400" dirty="0">
                <a:solidFill>
                  <a:srgbClr val="0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owadów </a:t>
            </a:r>
            <a:r>
              <a:rPr lang="pl-PL" sz="2400" dirty="0" smtClean="0">
                <a:solidFill>
                  <a:srgbClr val="0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i pająków pól uprawnych</a:t>
            </a:r>
          </a:p>
          <a:p>
            <a:pPr marL="342900" lvl="0" indent="-342900">
              <a:lnSpc>
                <a:spcPct val="115000"/>
              </a:lnSpc>
              <a:spcAft>
                <a:spcPts val="1200"/>
              </a:spcAft>
              <a:buSzPct val="100000"/>
              <a:buFont typeface="Symbol" pitchFamily="18"/>
              <a:buChar char="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 smtClean="0">
                <a:solidFill>
                  <a:srgbClr val="0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Ocena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możliwości </a:t>
            </a:r>
            <a:r>
              <a:rPr lang="pl-PL" sz="2400" b="1" i="0" u="none" strike="noStrike" kern="1200" cap="none" spc="0" baseline="0" dirty="0">
                <a:solidFill>
                  <a:srgbClr val="C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obniżenia liczebności szkodników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w </a:t>
            </a:r>
            <a:r>
              <a:rPr lang="pl-PL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warunkach uprawy ekologicznej za pomocą pasów </a:t>
            </a:r>
            <a:r>
              <a:rPr lang="pl-PL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 pitchFamily="34"/>
                <a:ea typeface="Times New Roman" pitchFamily="18"/>
                <a:cs typeface="Times New Roman" pitchFamily="18"/>
              </a:rPr>
              <a:t>kwietnych</a:t>
            </a:r>
          </a:p>
          <a:p>
            <a:pPr marL="342900" lvl="0" indent="-342900">
              <a:lnSpc>
                <a:spcPct val="115000"/>
              </a:lnSpc>
              <a:buSzPct val="100000"/>
              <a:buFont typeface="Symbol" pitchFamily="18"/>
              <a:buChar char="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2400" dirty="0" smtClean="0">
                <a:solidFill>
                  <a:srgbClr val="0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Sformułowanie </a:t>
            </a:r>
            <a:r>
              <a:rPr lang="pl-PL" sz="2400" dirty="0">
                <a:solidFill>
                  <a:srgbClr val="0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rekomendacji dotyczących </a:t>
            </a:r>
            <a:r>
              <a:rPr lang="pl-PL" sz="2400" b="1" dirty="0" smtClean="0">
                <a:solidFill>
                  <a:srgbClr val="C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zagęszczenia </a:t>
            </a:r>
            <a:r>
              <a:rPr lang="pl-PL" sz="2400" b="1" dirty="0">
                <a:solidFill>
                  <a:srgbClr val="C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pasów </a:t>
            </a:r>
            <a:r>
              <a:rPr lang="pl-PL" sz="2400" b="1" dirty="0" smtClean="0">
                <a:solidFill>
                  <a:srgbClr val="C00000"/>
                </a:solidFill>
                <a:latin typeface="Calibri" pitchFamily="34"/>
                <a:ea typeface="Times New Roman" pitchFamily="18"/>
                <a:cs typeface="Times New Roman" pitchFamily="18"/>
              </a:rPr>
              <a:t>kwietnych</a:t>
            </a:r>
            <a:endParaRPr lang="pl-PL" sz="2400" b="1" dirty="0">
              <a:solidFill>
                <a:srgbClr val="C00000"/>
              </a:solidFill>
              <a:latin typeface="Calibri" pitchFamily="34"/>
              <a:ea typeface="Times New Roman" pitchFamily="18"/>
              <a:cs typeface="Times New Roman" pitchFamily="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93503"/>
            <a:ext cx="8739522" cy="640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5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134418"/>
              </p:ext>
            </p:extLst>
          </p:nvPr>
        </p:nvGraphicFramePr>
        <p:xfrm>
          <a:off x="85726" y="1748631"/>
          <a:ext cx="8968586" cy="4114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0740">
                  <a:extLst>
                    <a:ext uri="{9D8B030D-6E8A-4147-A177-3AD203B41FA5}">
                      <a16:colId xmlns:a16="http://schemas.microsoft.com/office/drawing/2014/main" val="3594360538"/>
                    </a:ext>
                  </a:extLst>
                </a:gridCol>
                <a:gridCol w="784862">
                  <a:extLst>
                    <a:ext uri="{9D8B030D-6E8A-4147-A177-3AD203B41FA5}">
                      <a16:colId xmlns:a16="http://schemas.microsoft.com/office/drawing/2014/main" val="279477098"/>
                    </a:ext>
                  </a:extLst>
                </a:gridCol>
                <a:gridCol w="816216">
                  <a:extLst>
                    <a:ext uri="{9D8B030D-6E8A-4147-A177-3AD203B41FA5}">
                      <a16:colId xmlns:a16="http://schemas.microsoft.com/office/drawing/2014/main" val="3185138872"/>
                    </a:ext>
                  </a:extLst>
                </a:gridCol>
                <a:gridCol w="744688">
                  <a:extLst>
                    <a:ext uri="{9D8B030D-6E8A-4147-A177-3AD203B41FA5}">
                      <a16:colId xmlns:a16="http://schemas.microsoft.com/office/drawing/2014/main" val="1879194623"/>
                    </a:ext>
                  </a:extLst>
                </a:gridCol>
                <a:gridCol w="763305">
                  <a:extLst>
                    <a:ext uri="{9D8B030D-6E8A-4147-A177-3AD203B41FA5}">
                      <a16:colId xmlns:a16="http://schemas.microsoft.com/office/drawing/2014/main" val="3598181857"/>
                    </a:ext>
                  </a:extLst>
                </a:gridCol>
                <a:gridCol w="660420">
                  <a:extLst>
                    <a:ext uri="{9D8B030D-6E8A-4147-A177-3AD203B41FA5}">
                      <a16:colId xmlns:a16="http://schemas.microsoft.com/office/drawing/2014/main" val="3178068064"/>
                    </a:ext>
                  </a:extLst>
                </a:gridCol>
                <a:gridCol w="1177783">
                  <a:extLst>
                    <a:ext uri="{9D8B030D-6E8A-4147-A177-3AD203B41FA5}">
                      <a16:colId xmlns:a16="http://schemas.microsoft.com/office/drawing/2014/main" val="2275419283"/>
                    </a:ext>
                  </a:extLst>
                </a:gridCol>
                <a:gridCol w="933799">
                  <a:extLst>
                    <a:ext uri="{9D8B030D-6E8A-4147-A177-3AD203B41FA5}">
                      <a16:colId xmlns:a16="http://schemas.microsoft.com/office/drawing/2014/main" val="2208544906"/>
                    </a:ext>
                  </a:extLst>
                </a:gridCol>
                <a:gridCol w="1000429">
                  <a:extLst>
                    <a:ext uri="{9D8B030D-6E8A-4147-A177-3AD203B41FA5}">
                      <a16:colId xmlns:a16="http://schemas.microsoft.com/office/drawing/2014/main" val="2752951811"/>
                    </a:ext>
                  </a:extLst>
                </a:gridCol>
                <a:gridCol w="564394">
                  <a:extLst>
                    <a:ext uri="{9D8B030D-6E8A-4147-A177-3AD203B41FA5}">
                      <a16:colId xmlns:a16="http://schemas.microsoft.com/office/drawing/2014/main" val="3721402847"/>
                    </a:ext>
                  </a:extLst>
                </a:gridCol>
                <a:gridCol w="731950">
                  <a:extLst>
                    <a:ext uri="{9D8B030D-6E8A-4147-A177-3AD203B41FA5}">
                      <a16:colId xmlns:a16="http://schemas.microsoft.com/office/drawing/2014/main" val="3227963899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Data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Roślin-</a:t>
                      </a:r>
                      <a:r>
                        <a:rPr lang="pl-PL" sz="1800" b="0" dirty="0" err="1">
                          <a:solidFill>
                            <a:schemeClr val="tx1"/>
                          </a:solidFill>
                          <a:effectLst/>
                        </a:rPr>
                        <a:t>ność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Owady </a:t>
                      </a:r>
                      <a:r>
                        <a:rPr lang="pl-PL" sz="1800" b="0" dirty="0" err="1">
                          <a:solidFill>
                            <a:schemeClr val="tx1"/>
                          </a:solidFill>
                          <a:effectLst/>
                        </a:rPr>
                        <a:t>szko-dliwe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 err="1" smtClean="0">
                          <a:solidFill>
                            <a:schemeClr val="tx1"/>
                          </a:solidFill>
                          <a:effectLst/>
                        </a:rPr>
                        <a:t>Uszk-dzenia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kłosa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</a:rPr>
                        <a:t>Biega-</a:t>
                      </a:r>
                      <a:r>
                        <a:rPr lang="pl-PL" sz="1800" b="0" dirty="0" err="1" smtClean="0">
                          <a:solidFill>
                            <a:schemeClr val="tx1"/>
                          </a:solidFill>
                          <a:effectLst/>
                        </a:rPr>
                        <a:t>czo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r>
                        <a:rPr lang="pl-PL" sz="1800" b="0" dirty="0" err="1" smtClean="0">
                          <a:solidFill>
                            <a:schemeClr val="tx1"/>
                          </a:solidFill>
                          <a:effectLst/>
                        </a:rPr>
                        <a:t>wate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Mo-tyle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Inne owady naroślinne (czerpak)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Pająki (pułapki </a:t>
                      </a:r>
                      <a:r>
                        <a:rPr lang="pl-PL" sz="1800" b="0" dirty="0" err="1" smtClean="0">
                          <a:solidFill>
                            <a:schemeClr val="tx1"/>
                          </a:solidFill>
                          <a:effectLst/>
                        </a:rPr>
                        <a:t>Barbe-ra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Pająki (czerpak)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Plon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 err="1" smtClean="0">
                          <a:solidFill>
                            <a:schemeClr val="tx1"/>
                          </a:solidFill>
                          <a:effectLst/>
                        </a:rPr>
                        <a:t>Wil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</a:rPr>
                        <a:t>-go-</a:t>
                      </a:r>
                      <a:r>
                        <a:rPr lang="pl-PL" sz="1800" b="0" dirty="0" err="1" smtClean="0">
                          <a:solidFill>
                            <a:schemeClr val="tx1"/>
                          </a:solidFill>
                          <a:effectLst/>
                        </a:rPr>
                        <a:t>tność</a:t>
                      </a:r>
                      <a:r>
                        <a:rPr lang="pl-PL" sz="1800" b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gleby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6734563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20.05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22644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03.06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600777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08.06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69502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17.06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50940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27.06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701449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01.07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594906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15.07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9261250"/>
                  </a:ext>
                </a:extLst>
              </a:tr>
              <a:tr h="161925">
                <a:tc gridSpan="1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Po żniwach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66276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30.07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189535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19.08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8179865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02.09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▪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l-PL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750780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0022" y="223749"/>
            <a:ext cx="887428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Terminy pobierania prób i przeprowadzenia pomiarów lub obserwacji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(w niektórych przypadkach badania prowadzono przez 2 lub 3 dni).</a:t>
            </a:r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85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1182</TotalTime>
  <Words>495</Words>
  <Application>Microsoft Office PowerPoint</Application>
  <PresentationFormat>Pokaz na ekranie (4:3)</PresentationFormat>
  <Paragraphs>181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Motyw pakietu Office</vt:lpstr>
      <vt:lpstr>6_Motyw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Krzysztof Kujawa</dc:creator>
  <cp:lastModifiedBy>Alicja Ewa Ozdowy-Bietkowska</cp:lastModifiedBy>
  <cp:revision>31</cp:revision>
  <dcterms:created xsi:type="dcterms:W3CDTF">2019-09-04T07:47:24Z</dcterms:created>
  <dcterms:modified xsi:type="dcterms:W3CDTF">2020-10-30T09:38:25Z</dcterms:modified>
</cp:coreProperties>
</file>